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9"/>
  </p:notesMasterIdLst>
  <p:sldIdLst>
    <p:sldId id="256" r:id="rId2"/>
    <p:sldId id="262" r:id="rId3"/>
    <p:sldId id="257" r:id="rId4"/>
    <p:sldId id="278" r:id="rId5"/>
    <p:sldId id="266" r:id="rId6"/>
    <p:sldId id="277" r:id="rId7"/>
    <p:sldId id="267" r:id="rId8"/>
    <p:sldId id="263" r:id="rId9"/>
    <p:sldId id="265" r:id="rId10"/>
    <p:sldId id="268" r:id="rId11"/>
    <p:sldId id="264" r:id="rId12"/>
    <p:sldId id="259" r:id="rId13"/>
    <p:sldId id="269" r:id="rId14"/>
    <p:sldId id="271" r:id="rId15"/>
    <p:sldId id="270" r:id="rId16"/>
    <p:sldId id="274" r:id="rId17"/>
    <p:sldId id="261" r:id="rId18"/>
    <p:sldId id="273" r:id="rId19"/>
    <p:sldId id="289" r:id="rId20"/>
    <p:sldId id="279" r:id="rId21"/>
    <p:sldId id="283" r:id="rId22"/>
    <p:sldId id="280" r:id="rId23"/>
    <p:sldId id="281" r:id="rId24"/>
    <p:sldId id="285" r:id="rId25"/>
    <p:sldId id="286" r:id="rId26"/>
    <p:sldId id="288" r:id="rId27"/>
    <p:sldId id="287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212" autoAdjust="0"/>
    <p:restoredTop sz="94660"/>
  </p:normalViewPr>
  <p:slideViewPr>
    <p:cSldViewPr snapToGrid="0">
      <p:cViewPr>
        <p:scale>
          <a:sx n="50" d="100"/>
          <a:sy n="50" d="100"/>
        </p:scale>
        <p:origin x="1200" y="90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3924D9-CA6D-481B-A993-3B5F72D9B1A4}" type="datetimeFigureOut">
              <a:rPr lang="en-US" smtClean="0"/>
              <a:t>7/25/2013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153753-FAAC-46B7-B0EF-D4BBEF619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7783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4905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7/24/2013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7/24/2013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7/24/2013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7/24/2013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7/24/2013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7/24/2013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7/24/2013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7/24/2013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7/24/2013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7/24/2013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7/24/2013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7/24/2013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7/24/2013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7/24/2013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7/24/2013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7/24/2013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7/24/2013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7/24/2013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8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.png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21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64266"/>
            <a:ext cx="5391865" cy="3032924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  <a:scene3d>
            <a:camera prst="perspectiveContrastingRightFacing"/>
            <a:lightRig rig="threePt" dir="t"/>
          </a:scene3d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pc="3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MOVIE Rental Store Database</a:t>
            </a:r>
            <a:endParaRPr lang="en-US" spc="3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2200" dirty="0" smtClean="0"/>
              <a:t>INFO 240 Summer 2013</a:t>
            </a:r>
          </a:p>
          <a:p>
            <a:r>
              <a:rPr lang="en-US" dirty="0" smtClean="0"/>
              <a:t>Piriya Saengsuwarn</a:t>
            </a:r>
          </a:p>
          <a:p>
            <a:r>
              <a:rPr lang="en-US" dirty="0" err="1" smtClean="0"/>
              <a:t>Peifeng</a:t>
            </a:r>
            <a:r>
              <a:rPr lang="en-US" dirty="0" smtClean="0"/>
              <a:t> Jing</a:t>
            </a:r>
            <a:endParaRPr lang="en-US" dirty="0"/>
          </a:p>
          <a:p>
            <a:r>
              <a:rPr lang="en-US" dirty="0"/>
              <a:t>Mehdi </a:t>
            </a:r>
            <a:r>
              <a:rPr lang="en-US" dirty="0" err="1" smtClean="0"/>
              <a:t>JaagouB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3475" y="82957"/>
            <a:ext cx="793750" cy="79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116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4463" y="2141538"/>
            <a:ext cx="3649662" cy="3649662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</a:t>
            </a:r>
            <a:r>
              <a:rPr lang="en-US" dirty="0" smtClean="0"/>
              <a:t>Visualizing ERD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2200" dirty="0" smtClean="0"/>
              <a:t>Eliminating unnecessary referential loop</a:t>
            </a:r>
          </a:p>
          <a:p>
            <a:r>
              <a:rPr lang="en-US" sz="2200" dirty="0" smtClean="0"/>
              <a:t>Determining additional associated entities </a:t>
            </a:r>
          </a:p>
          <a:p>
            <a:r>
              <a:rPr lang="en-US" sz="2200" dirty="0" smtClean="0"/>
              <a:t>Simulating user interaction scenarios with database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3475" y="82957"/>
            <a:ext cx="793750" cy="79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483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spc="300" dirty="0">
                <a:latin typeface="Segoe UI Light" panose="020B0502040204020203" pitchFamily="34" charset="0"/>
                <a:cs typeface="Segoe UI Light" panose="020B0502040204020203" pitchFamily="34" charset="0"/>
              </a:rPr>
              <a:t>Entity Relationship </a:t>
            </a:r>
            <a:r>
              <a:rPr lang="en-US" sz="4400" spc="3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Diagrams Revisions</a:t>
            </a:r>
            <a:endParaRPr lang="en-US" sz="4400" spc="3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3475" y="82957"/>
            <a:ext cx="793750" cy="79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226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699164" y="16933"/>
            <a:ext cx="8492836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013363" cy="1371600"/>
          </a:xfrm>
        </p:spPr>
        <p:txBody>
          <a:bodyPr>
            <a:normAutofit/>
          </a:bodyPr>
          <a:lstStyle/>
          <a:p>
            <a:r>
              <a:rPr lang="en-US" sz="2800" dirty="0" smtClean="0"/>
              <a:t>Initial Diagram</a:t>
            </a:r>
            <a:endParaRPr lang="en-US" sz="2800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8400" y="359861"/>
            <a:ext cx="7774363" cy="6172143"/>
          </a:xfrm>
        </p:spPr>
      </p:pic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013363" cy="1828800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5551170" y="2189922"/>
            <a:ext cx="781050" cy="79711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Multiply 10"/>
          <p:cNvSpPr/>
          <p:nvPr/>
        </p:nvSpPr>
        <p:spPr>
          <a:xfrm>
            <a:off x="6096437" y="1952440"/>
            <a:ext cx="471566" cy="471566"/>
          </a:xfrm>
          <a:prstGeom prst="mathMultiply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463540" y="1261533"/>
            <a:ext cx="967740" cy="55202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Multiply 14"/>
          <p:cNvSpPr/>
          <p:nvPr/>
        </p:nvSpPr>
        <p:spPr>
          <a:xfrm>
            <a:off x="6195497" y="1050768"/>
            <a:ext cx="471566" cy="471566"/>
          </a:xfrm>
          <a:prstGeom prst="mathMultiply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0" y="5358"/>
            <a:ext cx="1093569" cy="315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9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1</a:t>
            </a:r>
            <a:endParaRPr lang="en-US" sz="199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88" y="5918670"/>
            <a:ext cx="793750" cy="79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487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699164" y="16933"/>
            <a:ext cx="8492836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2074333"/>
            <a:ext cx="3013364" cy="1371600"/>
          </a:xfrm>
        </p:spPr>
        <p:txBody>
          <a:bodyPr>
            <a:normAutofit/>
          </a:bodyPr>
          <a:lstStyle/>
          <a:p>
            <a:r>
              <a:rPr lang="en-US" sz="2800" dirty="0" smtClean="0"/>
              <a:t>First Diagram Revision</a:t>
            </a:r>
            <a:endParaRPr lang="en-US" sz="28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>
          <a:xfrm>
            <a:off x="685800" y="3445932"/>
            <a:ext cx="3009239" cy="3412067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Add table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[RATING]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Remove table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[PAYMENT_TYPE]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[PAYMENT</a:t>
            </a:r>
            <a:r>
              <a:rPr lang="en-US" dirty="0" smtClean="0"/>
              <a:t>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Introduce subtype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[CAST] Subtypes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[MEMBERSHIP] Subtypes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8866" y="218077"/>
            <a:ext cx="7999741" cy="6455712"/>
          </a:xfrm>
        </p:spPr>
      </p:pic>
      <p:grpSp>
        <p:nvGrpSpPr>
          <p:cNvPr id="14" name="Group 13"/>
          <p:cNvGrpSpPr/>
          <p:nvPr/>
        </p:nvGrpSpPr>
        <p:grpSpPr>
          <a:xfrm>
            <a:off x="3828865" y="1190885"/>
            <a:ext cx="1011903" cy="698875"/>
            <a:chOff x="3828865" y="1190885"/>
            <a:chExt cx="1011903" cy="698875"/>
          </a:xfrm>
        </p:grpSpPr>
        <p:sp>
          <p:nvSpPr>
            <p:cNvPr id="10" name="Rectangle 9"/>
            <p:cNvSpPr/>
            <p:nvPr/>
          </p:nvSpPr>
          <p:spPr>
            <a:xfrm>
              <a:off x="3828865" y="1426464"/>
              <a:ext cx="788855" cy="463296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Plus 12"/>
            <p:cNvSpPr/>
            <p:nvPr/>
          </p:nvSpPr>
          <p:spPr>
            <a:xfrm>
              <a:off x="4394673" y="1190885"/>
              <a:ext cx="446095" cy="446095"/>
            </a:xfrm>
            <a:prstGeom prst="mathPlus">
              <a:avLst/>
            </a:prstGeom>
            <a:solidFill>
              <a:srgbClr val="92D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/>
          <p:cNvSpPr/>
          <p:nvPr/>
        </p:nvSpPr>
        <p:spPr>
          <a:xfrm>
            <a:off x="6060001" y="1347216"/>
            <a:ext cx="788855" cy="62179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Plus 16"/>
          <p:cNvSpPr/>
          <p:nvPr/>
        </p:nvSpPr>
        <p:spPr>
          <a:xfrm>
            <a:off x="6628857" y="1127784"/>
            <a:ext cx="446095" cy="446095"/>
          </a:xfrm>
          <a:prstGeom prst="mathPlus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7404433" y="4559808"/>
            <a:ext cx="611807" cy="542544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Plus 18"/>
          <p:cNvSpPr/>
          <p:nvPr/>
        </p:nvSpPr>
        <p:spPr>
          <a:xfrm>
            <a:off x="7793193" y="4336760"/>
            <a:ext cx="446095" cy="446095"/>
          </a:xfrm>
          <a:prstGeom prst="mathPlus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6839714" y="6141719"/>
            <a:ext cx="978405" cy="532069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7928265" y="6141719"/>
            <a:ext cx="631716" cy="431811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Plus 20"/>
          <p:cNvSpPr/>
          <p:nvPr/>
        </p:nvSpPr>
        <p:spPr>
          <a:xfrm>
            <a:off x="7581575" y="5918670"/>
            <a:ext cx="446095" cy="446095"/>
          </a:xfrm>
          <a:prstGeom prst="mathPlus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8693808" y="6141718"/>
            <a:ext cx="682601" cy="431811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Plus 22"/>
          <p:cNvSpPr/>
          <p:nvPr/>
        </p:nvSpPr>
        <p:spPr>
          <a:xfrm>
            <a:off x="8336934" y="5918670"/>
            <a:ext cx="446095" cy="446095"/>
          </a:xfrm>
          <a:prstGeom prst="mathPlus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9487270" y="6141718"/>
            <a:ext cx="682601" cy="431811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Plus 24"/>
          <p:cNvSpPr/>
          <p:nvPr/>
        </p:nvSpPr>
        <p:spPr>
          <a:xfrm>
            <a:off x="9139903" y="5918670"/>
            <a:ext cx="446095" cy="446095"/>
          </a:xfrm>
          <a:prstGeom prst="mathPlus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10280732" y="6141718"/>
            <a:ext cx="829228" cy="431811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Plus 28"/>
          <p:cNvSpPr/>
          <p:nvPr/>
        </p:nvSpPr>
        <p:spPr>
          <a:xfrm>
            <a:off x="10880986" y="5918670"/>
            <a:ext cx="446095" cy="446095"/>
          </a:xfrm>
          <a:prstGeom prst="mathPlus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Plus 26"/>
          <p:cNvSpPr/>
          <p:nvPr/>
        </p:nvSpPr>
        <p:spPr>
          <a:xfrm>
            <a:off x="9933365" y="5918670"/>
            <a:ext cx="446095" cy="446095"/>
          </a:xfrm>
          <a:prstGeom prst="mathPlus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0" y="5358"/>
            <a:ext cx="1499128" cy="315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9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2</a:t>
            </a:r>
            <a:endParaRPr lang="en-US" sz="199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88" y="5918670"/>
            <a:ext cx="793750" cy="79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257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699164" y="16933"/>
            <a:ext cx="8492836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2074333"/>
            <a:ext cx="3013364" cy="1371600"/>
          </a:xfrm>
        </p:spPr>
        <p:txBody>
          <a:bodyPr>
            <a:normAutofit/>
          </a:bodyPr>
          <a:lstStyle/>
          <a:p>
            <a:r>
              <a:rPr lang="en-US" sz="2800" dirty="0" smtClean="0"/>
              <a:t>First Diagram Revision</a:t>
            </a:r>
            <a:endParaRPr lang="en-US" sz="28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>
          <a:xfrm>
            <a:off x="685800" y="3445932"/>
            <a:ext cx="3009239" cy="3412067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Rename table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[CAST_MEMBER] to [PROFESSIONAL]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8866" y="218077"/>
            <a:ext cx="7999741" cy="6455712"/>
          </a:xfrm>
        </p:spPr>
      </p:pic>
      <p:grpSp>
        <p:nvGrpSpPr>
          <p:cNvPr id="14" name="Group 13"/>
          <p:cNvGrpSpPr/>
          <p:nvPr/>
        </p:nvGrpSpPr>
        <p:grpSpPr>
          <a:xfrm>
            <a:off x="3828865" y="1190885"/>
            <a:ext cx="1011903" cy="698875"/>
            <a:chOff x="3828865" y="1190885"/>
            <a:chExt cx="1011903" cy="698875"/>
          </a:xfrm>
        </p:grpSpPr>
        <p:sp>
          <p:nvSpPr>
            <p:cNvPr id="10" name="Rectangle 9"/>
            <p:cNvSpPr/>
            <p:nvPr/>
          </p:nvSpPr>
          <p:spPr>
            <a:xfrm>
              <a:off x="3828865" y="1426464"/>
              <a:ext cx="788855" cy="463296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Plus 12"/>
            <p:cNvSpPr/>
            <p:nvPr/>
          </p:nvSpPr>
          <p:spPr>
            <a:xfrm>
              <a:off x="4394673" y="1190885"/>
              <a:ext cx="446095" cy="446095"/>
            </a:xfrm>
            <a:prstGeom prst="mathPlus">
              <a:avLst/>
            </a:prstGeom>
            <a:solidFill>
              <a:srgbClr val="92D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/>
          <p:cNvSpPr/>
          <p:nvPr/>
        </p:nvSpPr>
        <p:spPr>
          <a:xfrm>
            <a:off x="6060001" y="1347216"/>
            <a:ext cx="788855" cy="62179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Plus 16"/>
          <p:cNvSpPr/>
          <p:nvPr/>
        </p:nvSpPr>
        <p:spPr>
          <a:xfrm>
            <a:off x="6628857" y="1127784"/>
            <a:ext cx="446095" cy="446095"/>
          </a:xfrm>
          <a:prstGeom prst="mathPlus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7404433" y="4559808"/>
            <a:ext cx="611807" cy="542544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Plus 18"/>
          <p:cNvSpPr/>
          <p:nvPr/>
        </p:nvSpPr>
        <p:spPr>
          <a:xfrm>
            <a:off x="7793193" y="4336760"/>
            <a:ext cx="446095" cy="446095"/>
          </a:xfrm>
          <a:prstGeom prst="mathPlus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6839714" y="6141719"/>
            <a:ext cx="978405" cy="532069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7928265" y="6141719"/>
            <a:ext cx="631716" cy="431811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Plus 20"/>
          <p:cNvSpPr/>
          <p:nvPr/>
        </p:nvSpPr>
        <p:spPr>
          <a:xfrm>
            <a:off x="7581575" y="5918670"/>
            <a:ext cx="446095" cy="446095"/>
          </a:xfrm>
          <a:prstGeom prst="mathPlus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8693808" y="6141718"/>
            <a:ext cx="682601" cy="431811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Plus 22"/>
          <p:cNvSpPr/>
          <p:nvPr/>
        </p:nvSpPr>
        <p:spPr>
          <a:xfrm>
            <a:off x="8336934" y="5918670"/>
            <a:ext cx="446095" cy="446095"/>
          </a:xfrm>
          <a:prstGeom prst="mathPlus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9487270" y="6141718"/>
            <a:ext cx="682601" cy="431811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Plus 24"/>
          <p:cNvSpPr/>
          <p:nvPr/>
        </p:nvSpPr>
        <p:spPr>
          <a:xfrm>
            <a:off x="9139903" y="5918670"/>
            <a:ext cx="446095" cy="446095"/>
          </a:xfrm>
          <a:prstGeom prst="mathPlus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10280732" y="6141718"/>
            <a:ext cx="829228" cy="431811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Plus 28"/>
          <p:cNvSpPr/>
          <p:nvPr/>
        </p:nvSpPr>
        <p:spPr>
          <a:xfrm>
            <a:off x="10880986" y="5918670"/>
            <a:ext cx="446095" cy="446095"/>
          </a:xfrm>
          <a:prstGeom prst="mathPlus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Plus 26"/>
          <p:cNvSpPr/>
          <p:nvPr/>
        </p:nvSpPr>
        <p:spPr>
          <a:xfrm>
            <a:off x="9933365" y="5918670"/>
            <a:ext cx="446095" cy="446095"/>
          </a:xfrm>
          <a:prstGeom prst="mathPlus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0" y="5358"/>
            <a:ext cx="1499128" cy="315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9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2</a:t>
            </a:r>
            <a:endParaRPr lang="en-US" sz="199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88" y="5918670"/>
            <a:ext cx="793750" cy="79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906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699164" y="16933"/>
            <a:ext cx="8492836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013363" cy="1371600"/>
          </a:xfrm>
        </p:spPr>
        <p:txBody>
          <a:bodyPr>
            <a:noAutofit/>
          </a:bodyPr>
          <a:lstStyle/>
          <a:p>
            <a:r>
              <a:rPr lang="en-US" sz="2800" dirty="0" smtClean="0"/>
              <a:t>Second Diagram Revision</a:t>
            </a:r>
            <a:endParaRPr lang="en-US" sz="28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>
          <a:xfrm>
            <a:off x="685800" y="3445932"/>
            <a:ext cx="3013363" cy="3412067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/>
              <a:t>Introduce subtype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[ITEM] Subtypes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/>
              <a:t>Eliminate outer referential loop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7709" y="1137207"/>
            <a:ext cx="8215745" cy="4585463"/>
          </a:xfrm>
        </p:spPr>
      </p:pic>
      <p:sp>
        <p:nvSpPr>
          <p:cNvPr id="8" name="Rectangle 7"/>
          <p:cNvSpPr/>
          <p:nvPr/>
        </p:nvSpPr>
        <p:spPr>
          <a:xfrm>
            <a:off x="10331102" y="3429938"/>
            <a:ext cx="576572" cy="326274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lus 8"/>
          <p:cNvSpPr/>
          <p:nvPr/>
        </p:nvSpPr>
        <p:spPr>
          <a:xfrm>
            <a:off x="10684626" y="3206890"/>
            <a:ext cx="446095" cy="446095"/>
          </a:xfrm>
          <a:prstGeom prst="mathPlus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1573178" y="3429938"/>
            <a:ext cx="480276" cy="326274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lus 10"/>
          <p:cNvSpPr/>
          <p:nvPr/>
        </p:nvSpPr>
        <p:spPr>
          <a:xfrm>
            <a:off x="11828587" y="3206890"/>
            <a:ext cx="446095" cy="446095"/>
          </a:xfrm>
          <a:prstGeom prst="mathPlus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0" y="5358"/>
            <a:ext cx="1499128" cy="315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9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3</a:t>
            </a:r>
            <a:endParaRPr lang="en-US" sz="199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88" y="5918670"/>
            <a:ext cx="793750" cy="79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766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3699164" y="5358"/>
            <a:ext cx="8492836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013363" cy="1371600"/>
          </a:xfrm>
        </p:spPr>
        <p:txBody>
          <a:bodyPr>
            <a:normAutofit/>
          </a:bodyPr>
          <a:lstStyle/>
          <a:p>
            <a:r>
              <a:rPr lang="en-US" sz="2800" dirty="0" smtClean="0"/>
              <a:t>Finalized Diagram</a:t>
            </a:r>
            <a:endParaRPr lang="en-US" sz="2800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>
          <a:xfrm>
            <a:off x="685800" y="3445932"/>
            <a:ext cx="3013363" cy="3412067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Eliminate all referential loop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Add table to reflect change in business rule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[DISC]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[FORMAT]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[CONDITION]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[DISCOUNT]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8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9909" y="200540"/>
            <a:ext cx="4931345" cy="6490786"/>
          </a:xfrm>
          <a:solidFill>
            <a:schemeClr val="tx1"/>
          </a:solidFill>
          <a:ln>
            <a:noFill/>
          </a:ln>
        </p:spPr>
      </p:pic>
      <p:sp>
        <p:nvSpPr>
          <p:cNvPr id="11" name="TextBox 10"/>
          <p:cNvSpPr txBox="1"/>
          <p:nvPr/>
        </p:nvSpPr>
        <p:spPr>
          <a:xfrm>
            <a:off x="0" y="5358"/>
            <a:ext cx="1499128" cy="315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9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3</a:t>
            </a:r>
            <a:endParaRPr lang="en-US" sz="199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479908" y="200540"/>
            <a:ext cx="813061" cy="66814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Plus 12"/>
          <p:cNvSpPr/>
          <p:nvPr/>
        </p:nvSpPr>
        <p:spPr>
          <a:xfrm>
            <a:off x="6069921" y="-22508"/>
            <a:ext cx="446095" cy="446095"/>
          </a:xfrm>
          <a:prstGeom prst="mathPlus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8427267" y="1034428"/>
            <a:ext cx="872008" cy="664976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Plus 15"/>
          <p:cNvSpPr/>
          <p:nvPr/>
        </p:nvSpPr>
        <p:spPr>
          <a:xfrm>
            <a:off x="9076227" y="811380"/>
            <a:ext cx="446095" cy="446095"/>
          </a:xfrm>
          <a:prstGeom prst="mathPlus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9565506" y="1069927"/>
            <a:ext cx="845748" cy="664976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Plus 16"/>
          <p:cNvSpPr/>
          <p:nvPr/>
        </p:nvSpPr>
        <p:spPr>
          <a:xfrm>
            <a:off x="10189647" y="846879"/>
            <a:ext cx="446095" cy="446095"/>
          </a:xfrm>
          <a:prstGeom prst="mathPlus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8427266" y="1997015"/>
            <a:ext cx="807311" cy="763438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Plus 19"/>
          <p:cNvSpPr/>
          <p:nvPr/>
        </p:nvSpPr>
        <p:spPr>
          <a:xfrm>
            <a:off x="9011529" y="1775813"/>
            <a:ext cx="446095" cy="446095"/>
          </a:xfrm>
          <a:prstGeom prst="mathPlus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9661586" y="1997015"/>
            <a:ext cx="749668" cy="659921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Plus 21"/>
          <p:cNvSpPr/>
          <p:nvPr/>
        </p:nvSpPr>
        <p:spPr>
          <a:xfrm>
            <a:off x="10190487" y="1775813"/>
            <a:ext cx="446095" cy="446095"/>
          </a:xfrm>
          <a:prstGeom prst="mathPlus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7363341" y="3372928"/>
            <a:ext cx="807311" cy="75625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Plus 23"/>
          <p:cNvSpPr/>
          <p:nvPr/>
        </p:nvSpPr>
        <p:spPr>
          <a:xfrm>
            <a:off x="7945581" y="3142692"/>
            <a:ext cx="446095" cy="446095"/>
          </a:xfrm>
          <a:prstGeom prst="mathPlus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7250590" y="2430270"/>
            <a:ext cx="703618" cy="64936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Plus 25"/>
          <p:cNvSpPr/>
          <p:nvPr/>
        </p:nvSpPr>
        <p:spPr>
          <a:xfrm>
            <a:off x="7741227" y="2221908"/>
            <a:ext cx="446095" cy="446095"/>
          </a:xfrm>
          <a:prstGeom prst="mathPlus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7250591" y="4485735"/>
            <a:ext cx="741784" cy="767751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Plus 28"/>
          <p:cNvSpPr/>
          <p:nvPr/>
        </p:nvSpPr>
        <p:spPr>
          <a:xfrm>
            <a:off x="7769327" y="4262687"/>
            <a:ext cx="446095" cy="446095"/>
          </a:xfrm>
          <a:prstGeom prst="mathPlus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5505785" y="4768089"/>
            <a:ext cx="739740" cy="653613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Plus 30"/>
          <p:cNvSpPr/>
          <p:nvPr/>
        </p:nvSpPr>
        <p:spPr>
          <a:xfrm>
            <a:off x="6014544" y="4545041"/>
            <a:ext cx="446095" cy="446095"/>
          </a:xfrm>
          <a:prstGeom prst="mathPlus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88" y="5918670"/>
            <a:ext cx="793750" cy="79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44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3699164" y="5358"/>
            <a:ext cx="8492836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013363" cy="1371600"/>
          </a:xfrm>
        </p:spPr>
        <p:txBody>
          <a:bodyPr>
            <a:normAutofit/>
          </a:bodyPr>
          <a:lstStyle/>
          <a:p>
            <a:r>
              <a:rPr lang="en-US" sz="2800" dirty="0" smtClean="0"/>
              <a:t>Finalized Diagram</a:t>
            </a:r>
            <a:endParaRPr lang="en-US" sz="2800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>
          <a:xfrm>
            <a:off x="685800" y="3445932"/>
            <a:ext cx="3013363" cy="3412067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Add table to track additional movie information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[NOMINATION]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[AWARD]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[STATUS]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8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9909" y="200540"/>
            <a:ext cx="4931345" cy="6490786"/>
          </a:xfrm>
          <a:solidFill>
            <a:schemeClr val="tx1"/>
          </a:solidFill>
          <a:ln>
            <a:noFill/>
          </a:ln>
        </p:spPr>
      </p:pic>
      <p:sp>
        <p:nvSpPr>
          <p:cNvPr id="11" name="TextBox 10"/>
          <p:cNvSpPr txBox="1"/>
          <p:nvPr/>
        </p:nvSpPr>
        <p:spPr>
          <a:xfrm>
            <a:off x="0" y="5358"/>
            <a:ext cx="1499128" cy="315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9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3</a:t>
            </a:r>
            <a:endParaRPr lang="en-US" sz="199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479908" y="200540"/>
            <a:ext cx="813061" cy="66814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Plus 12"/>
          <p:cNvSpPr/>
          <p:nvPr/>
        </p:nvSpPr>
        <p:spPr>
          <a:xfrm>
            <a:off x="6069921" y="-22508"/>
            <a:ext cx="446095" cy="446095"/>
          </a:xfrm>
          <a:prstGeom prst="mathPlus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8427267" y="1034428"/>
            <a:ext cx="872008" cy="664976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Plus 15"/>
          <p:cNvSpPr/>
          <p:nvPr/>
        </p:nvSpPr>
        <p:spPr>
          <a:xfrm>
            <a:off x="9076227" y="811380"/>
            <a:ext cx="446095" cy="446095"/>
          </a:xfrm>
          <a:prstGeom prst="mathPlus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9565506" y="1069927"/>
            <a:ext cx="845748" cy="664976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Plus 16"/>
          <p:cNvSpPr/>
          <p:nvPr/>
        </p:nvSpPr>
        <p:spPr>
          <a:xfrm>
            <a:off x="10189647" y="846879"/>
            <a:ext cx="446095" cy="446095"/>
          </a:xfrm>
          <a:prstGeom prst="mathPlus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8427266" y="1997015"/>
            <a:ext cx="807311" cy="763438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Plus 19"/>
          <p:cNvSpPr/>
          <p:nvPr/>
        </p:nvSpPr>
        <p:spPr>
          <a:xfrm>
            <a:off x="9011529" y="1775813"/>
            <a:ext cx="446095" cy="446095"/>
          </a:xfrm>
          <a:prstGeom prst="mathPlus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9661586" y="1997015"/>
            <a:ext cx="749668" cy="659921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Plus 21"/>
          <p:cNvSpPr/>
          <p:nvPr/>
        </p:nvSpPr>
        <p:spPr>
          <a:xfrm>
            <a:off x="10190487" y="1775813"/>
            <a:ext cx="446095" cy="446095"/>
          </a:xfrm>
          <a:prstGeom prst="mathPlus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7363341" y="3372928"/>
            <a:ext cx="807311" cy="75625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Plus 23"/>
          <p:cNvSpPr/>
          <p:nvPr/>
        </p:nvSpPr>
        <p:spPr>
          <a:xfrm>
            <a:off x="7945581" y="3142692"/>
            <a:ext cx="446095" cy="446095"/>
          </a:xfrm>
          <a:prstGeom prst="mathPlus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7250590" y="2430270"/>
            <a:ext cx="703618" cy="64936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Plus 25"/>
          <p:cNvSpPr/>
          <p:nvPr/>
        </p:nvSpPr>
        <p:spPr>
          <a:xfrm>
            <a:off x="7741227" y="2221908"/>
            <a:ext cx="446095" cy="446095"/>
          </a:xfrm>
          <a:prstGeom prst="mathPlus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7250591" y="4485735"/>
            <a:ext cx="741784" cy="767751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Plus 28"/>
          <p:cNvSpPr/>
          <p:nvPr/>
        </p:nvSpPr>
        <p:spPr>
          <a:xfrm>
            <a:off x="7769327" y="4262687"/>
            <a:ext cx="446095" cy="446095"/>
          </a:xfrm>
          <a:prstGeom prst="mathPlus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5505785" y="4768089"/>
            <a:ext cx="739740" cy="653613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Plus 30"/>
          <p:cNvSpPr/>
          <p:nvPr/>
        </p:nvSpPr>
        <p:spPr>
          <a:xfrm>
            <a:off x="6014544" y="4545041"/>
            <a:ext cx="446095" cy="446095"/>
          </a:xfrm>
          <a:prstGeom prst="mathPlus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88" y="5918670"/>
            <a:ext cx="793750" cy="79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505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spc="3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Database Demonstration</a:t>
            </a:r>
            <a:endParaRPr lang="en-US" sz="4800" spc="3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Procedures And Views</a:t>
            </a:r>
            <a:endParaRPr lang="en-US" sz="2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3475" y="82957"/>
            <a:ext cx="793750" cy="79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060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 smtClean="0">
                <a:solidFill>
                  <a:schemeClr val="bg1"/>
                </a:solidFill>
              </a:rPr>
              <a:t>Insert Procedures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830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spc="3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Introduction</a:t>
            </a:r>
            <a:endParaRPr lang="en-US" spc="3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3475" y="82957"/>
            <a:ext cx="793750" cy="79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227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INSERT Procedures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Automatically populate related table if possible with @</a:t>
            </a:r>
            <a:r>
              <a:rPr lang="en-US" dirty="0" err="1" smtClean="0"/>
              <a:t>createChildIfNotExisted</a:t>
            </a:r>
            <a:r>
              <a:rPr lang="en-US" dirty="0" smtClean="0"/>
              <a:t> flag</a:t>
            </a:r>
          </a:p>
          <a:p>
            <a:r>
              <a:rPr lang="en-US" dirty="0" smtClean="0"/>
              <a:t>Increase consistency by adding another layer of validation</a:t>
            </a:r>
          </a:p>
          <a:p>
            <a:r>
              <a:rPr lang="en-US" dirty="0" smtClean="0"/>
              <a:t>Throw exceptions when foreign key(s) could not be found</a:t>
            </a:r>
          </a:p>
          <a:p>
            <a:r>
              <a:rPr lang="en-US" dirty="0" smtClean="0"/>
              <a:t>Boost security by not having a user write the code from scratch</a:t>
            </a:r>
          </a:p>
          <a:p>
            <a:endParaRPr lang="en-US" dirty="0"/>
          </a:p>
        </p:txBody>
      </p:sp>
      <p:pic>
        <p:nvPicPr>
          <p:cNvPr id="9" name="My%20Movie[1]">
            <a:hlinkClick r:id="" action="ppaction://media"/>
          </p:cNvPr>
          <p:cNvPicPr>
            <a:picLocks noGrp="1" noChangeAspect="1"/>
          </p:cNvPicPr>
          <p:nvPr>
            <p:ph sz="half" idx="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886450" y="2141538"/>
            <a:ext cx="4865688" cy="3649662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3475" y="82957"/>
            <a:ext cx="793750" cy="79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080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70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Movie Search Procedure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0903" y="2170113"/>
            <a:ext cx="6217372" cy="433812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3475" y="82957"/>
            <a:ext cx="793750" cy="79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944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Movie Search Procedure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>
                <a:solidFill>
                  <a:srgbClr val="FFFFFF"/>
                </a:solidFill>
                <a:latin typeface="Calibri"/>
                <a:cs typeface="Calibri"/>
              </a:rPr>
              <a:t>Search movie by keywords </a:t>
            </a:r>
            <a:r>
              <a:rPr lang="en-US">
                <a:solidFill>
                  <a:srgbClr val="FFFFFF"/>
                </a:solidFill>
                <a:latin typeface="Calibri"/>
                <a:cs typeface="Calibri"/>
              </a:rPr>
              <a:t>instead </a:t>
            </a:r>
            <a:r>
              <a:rPr lang="en-US" dirty="0">
                <a:cs typeface="Calibri"/>
              </a:rPr>
              <a:t>General</a:t>
            </a:r>
            <a:r>
              <a:rPr lang="en-US">
                <a:cs typeface="Calibri"/>
              </a:rPr>
              <a:t> Views </a:t>
            </a:r>
            <a:r>
              <a:rPr lang="en-US">
                <a:solidFill>
                  <a:srgbClr val="FFFFFF"/>
                </a:solidFill>
                <a:latin typeface="Calibri"/>
                <a:cs typeface="Calibri"/>
              </a:rPr>
              <a:t>of </a:t>
            </a:r>
            <a:r>
              <a:rPr lang="en-US" dirty="0">
                <a:solidFill>
                  <a:srgbClr val="FFFFFF"/>
                </a:solidFill>
                <a:latin typeface="Calibri"/>
                <a:cs typeface="Calibri"/>
              </a:rPr>
              <a:t>a column</a:t>
            </a:r>
          </a:p>
          <a:p>
            <a:pPr lvl="1"/>
            <a:r>
              <a:rPr lang="en-US" dirty="0">
                <a:cs typeface="Calibri"/>
              </a:rPr>
              <a:t>Searching</a:t>
            </a:r>
            <a:r>
              <a:rPr lang="en-US">
                <a:cs typeface="Calibri"/>
              </a:rPr>
              <a:t>, Reviewing and </a:t>
            </a:r>
            <a:r>
              <a:rPr lang="en-US">
                <a:solidFill>
                  <a:srgbClr val="FFFFFF"/>
                </a:solidFill>
                <a:latin typeface="Calibri"/>
                <a:cs typeface="Calibri"/>
              </a:rPr>
              <a:t>Movie </a:t>
            </a:r>
            <a:r>
              <a:rPr lang="en-US" dirty="0">
                <a:solidFill>
                  <a:srgbClr val="FFFFFF"/>
                </a:solidFill>
                <a:latin typeface="Calibri"/>
                <a:cs typeface="Calibri"/>
              </a:rPr>
              <a:t>name</a:t>
            </a:r>
          </a:p>
          <a:p>
            <a:pPr lvl="1"/>
            <a:r>
              <a:rPr lang="en-US" dirty="0">
                <a:solidFill>
                  <a:srgbClr val="FFFFFF"/>
                </a:solidFill>
                <a:latin typeface="Calibri"/>
                <a:cs typeface="Calibri"/>
              </a:rPr>
              <a:t>Character name</a:t>
            </a:r>
          </a:p>
          <a:p>
            <a:pPr lvl="1"/>
            <a:r>
              <a:rPr lang="en-US" dirty="0">
                <a:solidFill>
                  <a:srgbClr val="FFFFFF"/>
                </a:solidFill>
                <a:latin typeface="Calibri"/>
                <a:cs typeface="Calibri"/>
              </a:rPr>
              <a:t>Released date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3475" y="82957"/>
            <a:ext cx="793750" cy="793750"/>
          </a:xfrm>
          <a:prstGeom prst="rect">
            <a:avLst/>
          </a:prstGeom>
        </p:spPr>
      </p:pic>
      <p:pic>
        <p:nvPicPr>
          <p:cNvPr id="9" name="My%20Movie%20%281%29[1]">
            <a:hlinkClick r:id="" action="ppaction://media"/>
          </p:cNvPr>
          <p:cNvPicPr>
            <a:picLocks noGrp="1" noChangeAspect="1"/>
          </p:cNvPicPr>
          <p:nvPr>
            <p:ph sz="half" idx="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886450" y="2141538"/>
            <a:ext cx="4865688" cy="3649662"/>
          </a:xfrm>
        </p:spPr>
      </p:pic>
    </p:spTree>
    <p:extLst>
      <p:ext uri="{BB962C8B-B14F-4D97-AF65-F5344CB8AC3E}">
        <p14:creationId xmlns:p14="http://schemas.microsoft.com/office/powerpoint/2010/main" val="1718096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642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DELETE Disc Procedure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00169" y="2141538"/>
            <a:ext cx="6696256" cy="4292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3475" y="82957"/>
            <a:ext cx="793750" cy="79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27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0903" y="2170113"/>
            <a:ext cx="6217372" cy="4338128"/>
          </a:xfr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 Nomination View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3475" y="82957"/>
            <a:ext cx="793750" cy="79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20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 Nomination View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875" y="2065867"/>
            <a:ext cx="4495800" cy="4266226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3475" y="82957"/>
            <a:ext cx="793750" cy="79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672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Implementations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View displaying general information of customer (personal information and rental)</a:t>
            </a:r>
          </a:p>
          <a:p>
            <a:r>
              <a:rPr lang="en-US" dirty="0" smtClean="0"/>
              <a:t>View displaying general information of sales (movies and discount)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3475" y="82957"/>
            <a:ext cx="793750" cy="793750"/>
          </a:xfrm>
          <a:prstGeom prst="rect">
            <a:avLst/>
          </a:prstGeom>
        </p:spPr>
      </p:pic>
      <p:pic>
        <p:nvPicPr>
          <p:cNvPr id="12" name="Content Placeholder 11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4463" y="2141538"/>
            <a:ext cx="3649662" cy="3649662"/>
          </a:xfrm>
        </p:spPr>
      </p:pic>
    </p:spTree>
    <p:extLst>
      <p:ext uri="{BB962C8B-B14F-4D97-AF65-F5344CB8AC3E}">
        <p14:creationId xmlns:p14="http://schemas.microsoft.com/office/powerpoint/2010/main" val="2576050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pc="3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Thank you</a:t>
            </a:r>
            <a:endParaRPr lang="en-US" spc="3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3475" y="82957"/>
            <a:ext cx="793750" cy="79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449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Initial business problems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400" dirty="0" smtClean="0">
                <a:solidFill>
                  <a:srgbClr val="FFFFFF"/>
                </a:solidFill>
                <a:latin typeface="Calibri"/>
                <a:cs typeface="Calibri"/>
              </a:rPr>
              <a:t>Business </a:t>
            </a:r>
            <a:r>
              <a:rPr lang="en-US" sz="2400" dirty="0">
                <a:solidFill>
                  <a:srgbClr val="FFFFFF"/>
                </a:solidFill>
                <a:latin typeface="Calibri"/>
                <a:cs typeface="Calibri"/>
              </a:rPr>
              <a:t>Process Automation: Movie Rental </a:t>
            </a:r>
            <a:r>
              <a:rPr lang="en-US" sz="2400" dirty="0" smtClean="0">
                <a:solidFill>
                  <a:srgbClr val="FFFFFF"/>
                </a:solidFill>
                <a:latin typeface="Calibri"/>
                <a:cs typeface="Calibri"/>
              </a:rPr>
              <a:t>Store</a:t>
            </a:r>
            <a:endParaRPr lang="en-US" sz="2400" dirty="0">
              <a:latin typeface="Calibri"/>
              <a:cs typeface="Calibri"/>
            </a:endParaRPr>
          </a:p>
          <a:p>
            <a:r>
              <a:rPr lang="en-US" sz="2400" dirty="0" smtClean="0">
                <a:solidFill>
                  <a:srgbClr val="FFFFFF"/>
                </a:solidFill>
                <a:latin typeface="Calibri"/>
                <a:cs typeface="Calibri"/>
              </a:rPr>
              <a:t>Renting Movies</a:t>
            </a:r>
            <a:endParaRPr lang="en-US" sz="2400" dirty="0">
              <a:solidFill>
                <a:srgbClr val="FFFFFF"/>
              </a:solidFill>
              <a:latin typeface="Calibri"/>
              <a:cs typeface="Calibri"/>
            </a:endParaRPr>
          </a:p>
          <a:p>
            <a:r>
              <a:rPr lang="en-US" sz="2400" dirty="0" smtClean="0">
                <a:solidFill>
                  <a:srgbClr val="FFFFFF"/>
                </a:solidFill>
                <a:latin typeface="Calibri"/>
                <a:cs typeface="Calibri"/>
              </a:rPr>
              <a:t>Review Movies</a:t>
            </a:r>
          </a:p>
          <a:p>
            <a:r>
              <a:rPr lang="en-US" sz="2400" dirty="0" smtClean="0">
                <a:solidFill>
                  <a:srgbClr val="FFFFFF"/>
                </a:solidFill>
                <a:latin typeface="Calibri"/>
                <a:cs typeface="Calibri"/>
              </a:rPr>
              <a:t>Browse </a:t>
            </a:r>
            <a:r>
              <a:rPr lang="en-US" sz="2400" dirty="0">
                <a:solidFill>
                  <a:srgbClr val="FFFFFF"/>
                </a:solidFill>
                <a:latin typeface="Calibri"/>
                <a:cs typeface="Calibri"/>
              </a:rPr>
              <a:t>Movies </a:t>
            </a:r>
            <a:r>
              <a:rPr lang="en-US" sz="2400" dirty="0" smtClean="0">
                <a:solidFill>
                  <a:srgbClr val="FFFFFF"/>
                </a:solidFill>
                <a:latin typeface="Calibri"/>
                <a:cs typeface="Calibri"/>
              </a:rPr>
              <a:t>by:</a:t>
            </a:r>
          </a:p>
          <a:p>
            <a:pPr lvl="1"/>
            <a:r>
              <a:rPr lang="en-US" sz="2200" dirty="0" smtClean="0">
                <a:solidFill>
                  <a:srgbClr val="FFFFFF"/>
                </a:solidFill>
                <a:latin typeface="Calibri"/>
                <a:cs typeface="Calibri"/>
              </a:rPr>
              <a:t>Genre</a:t>
            </a:r>
          </a:p>
          <a:p>
            <a:pPr lvl="1"/>
            <a:r>
              <a:rPr lang="en-US" sz="2200" dirty="0" err="1" smtClean="0">
                <a:solidFill>
                  <a:srgbClr val="FFFFFF"/>
                </a:solidFill>
                <a:latin typeface="Calibri"/>
                <a:cs typeface="Calibri"/>
              </a:rPr>
              <a:t>ReleaseDate</a:t>
            </a:r>
            <a:endParaRPr lang="en-US" sz="2200" dirty="0" smtClean="0">
              <a:solidFill>
                <a:srgbClr val="FFFFFF"/>
              </a:solidFill>
              <a:latin typeface="Calibri"/>
              <a:cs typeface="Calibri"/>
            </a:endParaRPr>
          </a:p>
          <a:p>
            <a:pPr lvl="1"/>
            <a:r>
              <a:rPr lang="en-US" sz="2200" dirty="0" smtClean="0">
                <a:solidFill>
                  <a:srgbClr val="FFFFFF"/>
                </a:solidFill>
                <a:latin typeface="Calibri"/>
                <a:cs typeface="Calibri"/>
              </a:rPr>
              <a:t>Etc.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3475" y="82957"/>
            <a:ext cx="793750" cy="793750"/>
          </a:xfrm>
          <a:prstGeom prst="rect">
            <a:avLst/>
          </a:prstGeom>
        </p:spPr>
      </p:pic>
      <p:pic>
        <p:nvPicPr>
          <p:cNvPr id="10" name="Content Placeholder 9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8263" y="2141539"/>
            <a:ext cx="3649662" cy="3649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902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876550" y="962025"/>
            <a:ext cx="6257925" cy="43815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Arrow Connector 2"/>
          <p:cNvCxnSpPr>
            <a:stCxn id="5" idx="3"/>
            <a:endCxn id="8" idx="1"/>
          </p:cNvCxnSpPr>
          <p:nvPr/>
        </p:nvCxnSpPr>
        <p:spPr>
          <a:xfrm flipV="1">
            <a:off x="2404269" y="4097375"/>
            <a:ext cx="980678" cy="2778"/>
          </a:xfrm>
          <a:prstGeom prst="straightConnector1">
            <a:avLst/>
          </a:prstGeom>
          <a:ln w="38100" cap="sq">
            <a:solidFill>
              <a:srgbClr val="00B0F0"/>
            </a:solidFill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8" idx="3"/>
            <a:endCxn id="7" idx="1"/>
          </p:cNvCxnSpPr>
          <p:nvPr/>
        </p:nvCxnSpPr>
        <p:spPr>
          <a:xfrm>
            <a:off x="4457303" y="4097375"/>
            <a:ext cx="980678" cy="0"/>
          </a:xfrm>
          <a:prstGeom prst="straightConnector1">
            <a:avLst/>
          </a:prstGeom>
          <a:ln w="38100" cap="sq">
            <a:solidFill>
              <a:srgbClr val="00B0F0"/>
            </a:solidFill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7" idx="0"/>
          </p:cNvCxnSpPr>
          <p:nvPr/>
        </p:nvCxnSpPr>
        <p:spPr>
          <a:xfrm flipV="1">
            <a:off x="5974159" y="2598933"/>
            <a:ext cx="0" cy="962264"/>
          </a:xfrm>
          <a:prstGeom prst="straightConnector1">
            <a:avLst/>
          </a:prstGeom>
          <a:ln w="38100" cap="sq">
            <a:solidFill>
              <a:srgbClr val="00B0F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/>
          <p:cNvCxnSpPr>
            <a:stCxn id="27" idx="1"/>
            <a:endCxn id="8" idx="0"/>
          </p:cNvCxnSpPr>
          <p:nvPr/>
        </p:nvCxnSpPr>
        <p:spPr>
          <a:xfrm rot="10800000" flipV="1">
            <a:off x="3921125" y="2050913"/>
            <a:ext cx="1516856" cy="1510284"/>
          </a:xfrm>
          <a:prstGeom prst="bentConnector2">
            <a:avLst/>
          </a:prstGeom>
          <a:ln w="38100" cap="sq">
            <a:solidFill>
              <a:srgbClr val="00B0F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3475" y="82957"/>
            <a:ext cx="793750" cy="793750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1212210" y="3561197"/>
            <a:ext cx="1307153" cy="1441688"/>
            <a:chOff x="3288660" y="4379913"/>
            <a:chExt cx="1307153" cy="1441688"/>
          </a:xfrm>
        </p:grpSpPr>
        <p:pic>
          <p:nvPicPr>
            <p:cNvPr id="5" name="Content Placeholder 7"/>
            <p:cNvPicPr>
              <a:picLocks noChangeAspect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02807" y="4379913"/>
              <a:ext cx="1077912" cy="1077912"/>
            </a:xfrm>
            <a:prstGeom prst="rect">
              <a:avLst/>
            </a:prstGeom>
          </p:spPr>
        </p:pic>
        <p:sp>
          <p:nvSpPr>
            <p:cNvPr id="31" name="TextBox 30"/>
            <p:cNvSpPr txBox="1"/>
            <p:nvPr/>
          </p:nvSpPr>
          <p:spPr>
            <a:xfrm>
              <a:off x="3288660" y="5452269"/>
              <a:ext cx="13071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latin typeface="Segoe UI Light" panose="020B0502040204020203" pitchFamily="34" charset="0"/>
                  <a:cs typeface="Segoe UI Light" panose="020B0502040204020203" pitchFamily="34" charset="0"/>
                </a:rPr>
                <a:t>CUSTOMER</a:t>
              </a:r>
              <a:endParaRPr lang="en-US" dirty="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3340677" y="3561197"/>
            <a:ext cx="1160895" cy="1441688"/>
            <a:chOff x="5417127" y="4379913"/>
            <a:chExt cx="1160895" cy="1441688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61397" y="4379913"/>
              <a:ext cx="1072356" cy="1072356"/>
            </a:xfrm>
            <a:prstGeom prst="rect">
              <a:avLst/>
            </a:prstGeom>
          </p:spPr>
        </p:pic>
        <p:sp>
          <p:nvSpPr>
            <p:cNvPr id="32" name="TextBox 31"/>
            <p:cNvSpPr txBox="1"/>
            <p:nvPr/>
          </p:nvSpPr>
          <p:spPr>
            <a:xfrm>
              <a:off x="5417127" y="5452269"/>
              <a:ext cx="11608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latin typeface="Segoe UI Light" panose="020B0502040204020203" pitchFamily="34" charset="0"/>
                  <a:cs typeface="Segoe UI Light" panose="020B0502040204020203" pitchFamily="34" charset="0"/>
                </a:rPr>
                <a:t>INTERNET</a:t>
              </a:r>
              <a:endParaRPr lang="en-US" dirty="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437981" y="3561197"/>
            <a:ext cx="1072356" cy="1443514"/>
            <a:chOff x="7514431" y="4379913"/>
            <a:chExt cx="1072356" cy="1443514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14431" y="4379913"/>
              <a:ext cx="1072356" cy="1072356"/>
            </a:xfrm>
            <a:prstGeom prst="rect">
              <a:avLst/>
            </a:prstGeom>
          </p:spPr>
        </p:pic>
        <p:sp>
          <p:nvSpPr>
            <p:cNvPr id="33" name="TextBox 32"/>
            <p:cNvSpPr txBox="1"/>
            <p:nvPr/>
          </p:nvSpPr>
          <p:spPr>
            <a:xfrm>
              <a:off x="7587180" y="5454095"/>
              <a:ext cx="9268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latin typeface="Segoe UI Light" panose="020B0502040204020203" pitchFamily="34" charset="0"/>
                  <a:cs typeface="Segoe UI Light" panose="020B0502040204020203" pitchFamily="34" charset="0"/>
                </a:rPr>
                <a:t>SERVER</a:t>
              </a: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4973951" y="1158013"/>
            <a:ext cx="2000419" cy="1429078"/>
            <a:chOff x="4973951" y="1158013"/>
            <a:chExt cx="2000419" cy="1429078"/>
          </a:xfrm>
        </p:grpSpPr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37981" y="1514735"/>
              <a:ext cx="1072356" cy="1072356"/>
            </a:xfrm>
            <a:prstGeom prst="rect">
              <a:avLst/>
            </a:prstGeom>
          </p:spPr>
        </p:pic>
        <p:sp>
          <p:nvSpPr>
            <p:cNvPr id="34" name="TextBox 33"/>
            <p:cNvSpPr txBox="1"/>
            <p:nvPr/>
          </p:nvSpPr>
          <p:spPr>
            <a:xfrm>
              <a:off x="4973951" y="1158013"/>
              <a:ext cx="20004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latin typeface="Segoe UI Light" panose="020B0502040204020203" pitchFamily="34" charset="0"/>
                  <a:cs typeface="Segoe UI Light" panose="020B0502040204020203" pitchFamily="34" charset="0"/>
                </a:rPr>
                <a:t>DIGITAL CONTENT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9353769" y="3548259"/>
            <a:ext cx="1675843" cy="1454626"/>
            <a:chOff x="9244611" y="4368801"/>
            <a:chExt cx="1675843" cy="1454626"/>
          </a:xfrm>
        </p:grpSpPr>
        <p:pic>
          <p:nvPicPr>
            <p:cNvPr id="22" name="Content Placeholder 7"/>
            <p:cNvPicPr>
              <a:picLocks noChangeAspect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9546828" y="4368801"/>
              <a:ext cx="1071410" cy="1077912"/>
            </a:xfrm>
            <a:prstGeom prst="rect">
              <a:avLst/>
            </a:prstGeom>
          </p:spPr>
        </p:pic>
        <p:sp>
          <p:nvSpPr>
            <p:cNvPr id="24" name="TextBox 23"/>
            <p:cNvSpPr txBox="1"/>
            <p:nvPr/>
          </p:nvSpPr>
          <p:spPr>
            <a:xfrm>
              <a:off x="9244611" y="5454095"/>
              <a:ext cx="16758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latin typeface="Segoe UI Light" panose="020B0502040204020203" pitchFamily="34" charset="0"/>
                  <a:cs typeface="Segoe UI Light" panose="020B0502040204020203" pitchFamily="34" charset="0"/>
                </a:rPr>
                <a:t>STORE OWNER</a:t>
              </a:r>
              <a:endParaRPr lang="en-US" dirty="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cxnSp>
        <p:nvCxnSpPr>
          <p:cNvPr id="35" name="Straight Arrow Connector 34"/>
          <p:cNvCxnSpPr>
            <a:stCxn id="7" idx="3"/>
            <a:endCxn id="37" idx="1"/>
          </p:cNvCxnSpPr>
          <p:nvPr/>
        </p:nvCxnSpPr>
        <p:spPr>
          <a:xfrm>
            <a:off x="6510337" y="4097375"/>
            <a:ext cx="951687" cy="0"/>
          </a:xfrm>
          <a:prstGeom prst="straightConnector1">
            <a:avLst/>
          </a:prstGeom>
          <a:ln w="38100" cap="sq">
            <a:solidFill>
              <a:srgbClr val="00B0F0"/>
            </a:solidFill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oup 35"/>
          <p:cNvGrpSpPr/>
          <p:nvPr/>
        </p:nvGrpSpPr>
        <p:grpSpPr>
          <a:xfrm>
            <a:off x="7417754" y="3561197"/>
            <a:ext cx="1160895" cy="1441688"/>
            <a:chOff x="5417127" y="4379913"/>
            <a:chExt cx="1160895" cy="1441688"/>
          </a:xfrm>
        </p:grpSpPr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61397" y="4379913"/>
              <a:ext cx="1072356" cy="1072356"/>
            </a:xfrm>
            <a:prstGeom prst="rect">
              <a:avLst/>
            </a:prstGeom>
          </p:spPr>
        </p:pic>
        <p:sp>
          <p:nvSpPr>
            <p:cNvPr id="38" name="TextBox 37"/>
            <p:cNvSpPr txBox="1"/>
            <p:nvPr/>
          </p:nvSpPr>
          <p:spPr>
            <a:xfrm>
              <a:off x="5417127" y="5452269"/>
              <a:ext cx="11608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latin typeface="Segoe UI Light" panose="020B0502040204020203" pitchFamily="34" charset="0"/>
                  <a:cs typeface="Segoe UI Light" panose="020B0502040204020203" pitchFamily="34" charset="0"/>
                </a:rPr>
                <a:t>INTERNET</a:t>
              </a:r>
              <a:endParaRPr lang="en-US" dirty="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cxnSp>
        <p:nvCxnSpPr>
          <p:cNvPr id="39" name="Straight Arrow Connector 38"/>
          <p:cNvCxnSpPr>
            <a:stCxn id="37" idx="3"/>
            <a:endCxn id="22" idx="3"/>
          </p:cNvCxnSpPr>
          <p:nvPr/>
        </p:nvCxnSpPr>
        <p:spPr>
          <a:xfrm flipV="1">
            <a:off x="8534380" y="4087215"/>
            <a:ext cx="1121606" cy="10160"/>
          </a:xfrm>
          <a:prstGeom prst="straightConnector1">
            <a:avLst/>
          </a:prstGeom>
          <a:ln w="38100" cap="sq">
            <a:solidFill>
              <a:srgbClr val="00B0F0"/>
            </a:solidFill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689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Additional/Modified business problems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sz="4500" dirty="0" smtClean="0">
                <a:solidFill>
                  <a:srgbClr val="FFFFFF"/>
                </a:solidFill>
                <a:latin typeface="Calibri"/>
                <a:cs typeface="Calibri"/>
              </a:rPr>
              <a:t>Tracking conditions of movie rental items</a:t>
            </a:r>
          </a:p>
          <a:p>
            <a:pPr lvl="1"/>
            <a:r>
              <a:rPr lang="en-US" sz="3400" dirty="0" smtClean="0">
                <a:solidFill>
                  <a:srgbClr val="FFFFFF"/>
                </a:solidFill>
                <a:latin typeface="Calibri"/>
                <a:cs typeface="Calibri"/>
              </a:rPr>
              <a:t>BLURAY</a:t>
            </a:r>
          </a:p>
          <a:p>
            <a:pPr lvl="1"/>
            <a:r>
              <a:rPr lang="en-US" sz="3400" dirty="0" smtClean="0">
                <a:solidFill>
                  <a:srgbClr val="FFFFFF"/>
                </a:solidFill>
                <a:latin typeface="Calibri"/>
                <a:cs typeface="Calibri"/>
              </a:rPr>
              <a:t>DVD </a:t>
            </a:r>
          </a:p>
          <a:p>
            <a:r>
              <a:rPr lang="en-US" sz="4500" dirty="0" smtClean="0">
                <a:solidFill>
                  <a:srgbClr val="FFFFFF"/>
                </a:solidFill>
                <a:latin typeface="Calibri"/>
                <a:cs typeface="Calibri"/>
              </a:rPr>
              <a:t>Tracking release status of movies</a:t>
            </a:r>
          </a:p>
          <a:p>
            <a:pPr lvl="1"/>
            <a:r>
              <a:rPr lang="en-US" sz="3400" dirty="0" smtClean="0">
                <a:solidFill>
                  <a:srgbClr val="FFFFFF"/>
                </a:solidFill>
                <a:latin typeface="Calibri"/>
                <a:cs typeface="Calibri"/>
              </a:rPr>
              <a:t>Released</a:t>
            </a:r>
          </a:p>
          <a:p>
            <a:pPr lvl="1"/>
            <a:r>
              <a:rPr lang="en-US" sz="3400" dirty="0" smtClean="0">
                <a:solidFill>
                  <a:srgbClr val="FFFFFF"/>
                </a:solidFill>
                <a:latin typeface="Calibri"/>
                <a:cs typeface="Calibri"/>
              </a:rPr>
              <a:t>In production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3475" y="82957"/>
            <a:ext cx="793750" cy="793750"/>
          </a:xfrm>
          <a:prstGeom prst="rect">
            <a:avLst/>
          </a:prstGeom>
        </p:spPr>
      </p:pic>
      <p:pic>
        <p:nvPicPr>
          <p:cNvPr id="10" name="Content Placeholder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4463" y="2141538"/>
            <a:ext cx="3649662" cy="3649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266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9" name="Elbow Connector 48"/>
          <p:cNvCxnSpPr>
            <a:stCxn id="22" idx="0"/>
            <a:endCxn id="43" idx="3"/>
          </p:cNvCxnSpPr>
          <p:nvPr/>
        </p:nvCxnSpPr>
        <p:spPr>
          <a:xfrm rot="16200000" flipV="1">
            <a:off x="7657654" y="1014221"/>
            <a:ext cx="1386720" cy="3681355"/>
          </a:xfrm>
          <a:prstGeom prst="bentConnector2">
            <a:avLst/>
          </a:prstGeom>
          <a:ln w="38100" cap="sq">
            <a:solidFill>
              <a:srgbClr val="00B0F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43" idx="1"/>
            <a:endCxn id="17" idx="3"/>
          </p:cNvCxnSpPr>
          <p:nvPr/>
        </p:nvCxnSpPr>
        <p:spPr>
          <a:xfrm flipH="1">
            <a:off x="4457303" y="2161539"/>
            <a:ext cx="980677" cy="0"/>
          </a:xfrm>
          <a:prstGeom prst="straightConnector1">
            <a:avLst/>
          </a:prstGeom>
          <a:ln w="38100" cap="sq">
            <a:solidFill>
              <a:srgbClr val="00B0F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/>
          <p:cNvSpPr/>
          <p:nvPr/>
        </p:nvSpPr>
        <p:spPr>
          <a:xfrm>
            <a:off x="2876550" y="3143250"/>
            <a:ext cx="6257925" cy="220027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Arrow Connector 2"/>
          <p:cNvCxnSpPr>
            <a:stCxn id="5" idx="3"/>
            <a:endCxn id="8" idx="1"/>
          </p:cNvCxnSpPr>
          <p:nvPr/>
        </p:nvCxnSpPr>
        <p:spPr>
          <a:xfrm flipV="1">
            <a:off x="2404269" y="4097375"/>
            <a:ext cx="980678" cy="2778"/>
          </a:xfrm>
          <a:prstGeom prst="straightConnector1">
            <a:avLst/>
          </a:prstGeom>
          <a:ln w="38100" cap="sq">
            <a:solidFill>
              <a:srgbClr val="00B0F0"/>
            </a:solidFill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8" idx="3"/>
            <a:endCxn id="7" idx="1"/>
          </p:cNvCxnSpPr>
          <p:nvPr/>
        </p:nvCxnSpPr>
        <p:spPr>
          <a:xfrm>
            <a:off x="4457303" y="4097375"/>
            <a:ext cx="980678" cy="0"/>
          </a:xfrm>
          <a:prstGeom prst="straightConnector1">
            <a:avLst/>
          </a:prstGeom>
          <a:ln w="38100" cap="sq">
            <a:solidFill>
              <a:srgbClr val="00B0F0"/>
            </a:solidFill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7" idx="0"/>
            <a:endCxn id="43" idx="2"/>
          </p:cNvCxnSpPr>
          <p:nvPr/>
        </p:nvCxnSpPr>
        <p:spPr>
          <a:xfrm flipH="1" flipV="1">
            <a:off x="5974158" y="2697717"/>
            <a:ext cx="1" cy="863480"/>
          </a:xfrm>
          <a:prstGeom prst="straightConnector1">
            <a:avLst/>
          </a:prstGeom>
          <a:ln w="38100" cap="sq">
            <a:solidFill>
              <a:srgbClr val="00B0F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/>
          <p:cNvCxnSpPr>
            <a:stCxn id="17" idx="1"/>
            <a:endCxn id="5" idx="0"/>
          </p:cNvCxnSpPr>
          <p:nvPr/>
        </p:nvCxnSpPr>
        <p:spPr>
          <a:xfrm rot="10800000" flipV="1">
            <a:off x="1865313" y="2161539"/>
            <a:ext cx="1519634" cy="1399658"/>
          </a:xfrm>
          <a:prstGeom prst="bentConnector2">
            <a:avLst/>
          </a:prstGeom>
          <a:ln w="38100" cap="sq">
            <a:solidFill>
              <a:srgbClr val="00B0F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3475" y="82957"/>
            <a:ext cx="793750" cy="793750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1212210" y="3561197"/>
            <a:ext cx="1307153" cy="1441688"/>
            <a:chOff x="3288660" y="4379913"/>
            <a:chExt cx="1307153" cy="1441688"/>
          </a:xfrm>
        </p:grpSpPr>
        <p:pic>
          <p:nvPicPr>
            <p:cNvPr id="5" name="Content Placeholder 7"/>
            <p:cNvPicPr>
              <a:picLocks noChangeAspect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02807" y="4379913"/>
              <a:ext cx="1077912" cy="1077912"/>
            </a:xfrm>
            <a:prstGeom prst="rect">
              <a:avLst/>
            </a:prstGeom>
          </p:spPr>
        </p:pic>
        <p:sp>
          <p:nvSpPr>
            <p:cNvPr id="31" name="TextBox 30"/>
            <p:cNvSpPr txBox="1"/>
            <p:nvPr/>
          </p:nvSpPr>
          <p:spPr>
            <a:xfrm>
              <a:off x="3288660" y="5452269"/>
              <a:ext cx="13071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Segoe UI Light" panose="020B0502040204020203" pitchFamily="34" charset="0"/>
                  <a:cs typeface="Segoe UI Light" panose="020B0502040204020203" pitchFamily="34" charset="0"/>
                </a:rPr>
                <a:t>CUSTOMER</a:t>
              </a:r>
              <a:endParaRPr lang="en-US" dirty="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3340677" y="3561197"/>
            <a:ext cx="1160895" cy="1441688"/>
            <a:chOff x="5417127" y="4379913"/>
            <a:chExt cx="1160895" cy="1441688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61397" y="4379913"/>
              <a:ext cx="1072356" cy="1072356"/>
            </a:xfrm>
            <a:prstGeom prst="rect">
              <a:avLst/>
            </a:prstGeom>
          </p:spPr>
        </p:pic>
        <p:sp>
          <p:nvSpPr>
            <p:cNvPr id="32" name="TextBox 31"/>
            <p:cNvSpPr txBox="1"/>
            <p:nvPr/>
          </p:nvSpPr>
          <p:spPr>
            <a:xfrm>
              <a:off x="5417127" y="5452269"/>
              <a:ext cx="11608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latin typeface="Segoe UI Light" panose="020B0502040204020203" pitchFamily="34" charset="0"/>
                  <a:cs typeface="Segoe UI Light" panose="020B0502040204020203" pitchFamily="34" charset="0"/>
                </a:rPr>
                <a:t>INTERNET</a:t>
              </a:r>
              <a:endParaRPr lang="en-US" dirty="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437981" y="3561197"/>
            <a:ext cx="1072356" cy="1443514"/>
            <a:chOff x="7514431" y="4379913"/>
            <a:chExt cx="1072356" cy="1443514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14431" y="4379913"/>
              <a:ext cx="1072356" cy="1072356"/>
            </a:xfrm>
            <a:prstGeom prst="rect">
              <a:avLst/>
            </a:prstGeom>
          </p:spPr>
        </p:pic>
        <p:sp>
          <p:nvSpPr>
            <p:cNvPr id="33" name="TextBox 32"/>
            <p:cNvSpPr txBox="1"/>
            <p:nvPr/>
          </p:nvSpPr>
          <p:spPr>
            <a:xfrm>
              <a:off x="7587180" y="5454095"/>
              <a:ext cx="9268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Segoe UI Light" panose="020B0502040204020203" pitchFamily="34" charset="0"/>
                  <a:cs typeface="Segoe UI Light" panose="020B0502040204020203" pitchFamily="34" charset="0"/>
                </a:rPr>
                <a:t>SERVER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3082497" y="1256797"/>
            <a:ext cx="1677254" cy="1440920"/>
            <a:chOff x="7211981" y="1976729"/>
            <a:chExt cx="1677254" cy="1440920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14431" y="2345293"/>
              <a:ext cx="1072356" cy="1072356"/>
            </a:xfrm>
            <a:prstGeom prst="rect">
              <a:avLst/>
            </a:prstGeom>
          </p:spPr>
        </p:pic>
        <p:sp>
          <p:nvSpPr>
            <p:cNvPr id="34" name="TextBox 33"/>
            <p:cNvSpPr txBox="1"/>
            <p:nvPr/>
          </p:nvSpPr>
          <p:spPr>
            <a:xfrm>
              <a:off x="7211981" y="1976729"/>
              <a:ext cx="16772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Segoe UI Light" panose="020B0502040204020203" pitchFamily="34" charset="0"/>
                  <a:cs typeface="Segoe UI Light" panose="020B0502040204020203" pitchFamily="34" charset="0"/>
                </a:rPr>
                <a:t>PHYSICAL DISC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9353769" y="3548259"/>
            <a:ext cx="1675843" cy="1454626"/>
            <a:chOff x="9244611" y="4368801"/>
            <a:chExt cx="1675843" cy="1454626"/>
          </a:xfrm>
        </p:grpSpPr>
        <p:pic>
          <p:nvPicPr>
            <p:cNvPr id="22" name="Content Placeholder 7"/>
            <p:cNvPicPr>
              <a:picLocks noChangeAspect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9546828" y="4368801"/>
              <a:ext cx="1071410" cy="1077912"/>
            </a:xfrm>
            <a:prstGeom prst="rect">
              <a:avLst/>
            </a:prstGeom>
          </p:spPr>
        </p:pic>
        <p:sp>
          <p:nvSpPr>
            <p:cNvPr id="24" name="TextBox 23"/>
            <p:cNvSpPr txBox="1"/>
            <p:nvPr/>
          </p:nvSpPr>
          <p:spPr>
            <a:xfrm>
              <a:off x="9244611" y="5454095"/>
              <a:ext cx="16758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Segoe UI Light" panose="020B0502040204020203" pitchFamily="34" charset="0"/>
                  <a:cs typeface="Segoe UI Light" panose="020B0502040204020203" pitchFamily="34" charset="0"/>
                </a:rPr>
                <a:t>STORE OWNER</a:t>
              </a:r>
              <a:endParaRPr lang="en-US" dirty="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cxnSp>
        <p:nvCxnSpPr>
          <p:cNvPr id="35" name="Straight Arrow Connector 34"/>
          <p:cNvCxnSpPr>
            <a:stCxn id="7" idx="3"/>
            <a:endCxn id="37" idx="1"/>
          </p:cNvCxnSpPr>
          <p:nvPr/>
        </p:nvCxnSpPr>
        <p:spPr>
          <a:xfrm>
            <a:off x="6510337" y="4097375"/>
            <a:ext cx="951687" cy="0"/>
          </a:xfrm>
          <a:prstGeom prst="straightConnector1">
            <a:avLst/>
          </a:prstGeom>
          <a:ln w="38100" cap="sq">
            <a:solidFill>
              <a:srgbClr val="00B0F0"/>
            </a:solidFill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oup 35"/>
          <p:cNvGrpSpPr/>
          <p:nvPr/>
        </p:nvGrpSpPr>
        <p:grpSpPr>
          <a:xfrm>
            <a:off x="7417754" y="3561197"/>
            <a:ext cx="1160895" cy="1441688"/>
            <a:chOff x="5417127" y="4379913"/>
            <a:chExt cx="1160895" cy="1441688"/>
          </a:xfrm>
        </p:grpSpPr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61397" y="4379913"/>
              <a:ext cx="1072356" cy="1072356"/>
            </a:xfrm>
            <a:prstGeom prst="rect">
              <a:avLst/>
            </a:prstGeom>
          </p:spPr>
        </p:pic>
        <p:sp>
          <p:nvSpPr>
            <p:cNvPr id="38" name="TextBox 37"/>
            <p:cNvSpPr txBox="1"/>
            <p:nvPr/>
          </p:nvSpPr>
          <p:spPr>
            <a:xfrm>
              <a:off x="5417127" y="5452269"/>
              <a:ext cx="11608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latin typeface="Segoe UI Light" panose="020B0502040204020203" pitchFamily="34" charset="0"/>
                  <a:cs typeface="Segoe UI Light" panose="020B0502040204020203" pitchFamily="34" charset="0"/>
                </a:rPr>
                <a:t>INTERNET</a:t>
              </a:r>
              <a:endParaRPr lang="en-US" dirty="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cxnSp>
        <p:nvCxnSpPr>
          <p:cNvPr id="39" name="Straight Arrow Connector 38"/>
          <p:cNvCxnSpPr>
            <a:stCxn id="37" idx="3"/>
            <a:endCxn id="22" idx="3"/>
          </p:cNvCxnSpPr>
          <p:nvPr/>
        </p:nvCxnSpPr>
        <p:spPr>
          <a:xfrm flipV="1">
            <a:off x="8534380" y="4087215"/>
            <a:ext cx="1121606" cy="10160"/>
          </a:xfrm>
          <a:prstGeom prst="straightConnector1">
            <a:avLst/>
          </a:prstGeom>
          <a:ln w="38100" cap="sq">
            <a:solidFill>
              <a:srgbClr val="00B0F0"/>
            </a:solidFill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4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7980" y="1625361"/>
            <a:ext cx="1072356" cy="1072356"/>
          </a:xfrm>
          <a:prstGeom prst="rect">
            <a:avLst/>
          </a:prstGeom>
        </p:spPr>
      </p:pic>
      <p:sp>
        <p:nvSpPr>
          <p:cNvPr id="48" name="TextBox 47"/>
          <p:cNvSpPr txBox="1"/>
          <p:nvPr/>
        </p:nvSpPr>
        <p:spPr>
          <a:xfrm>
            <a:off x="5187147" y="1262457"/>
            <a:ext cx="1636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RENTAL STORE</a:t>
            </a:r>
          </a:p>
        </p:txBody>
      </p:sp>
    </p:spTree>
    <p:extLst>
      <p:ext uri="{BB962C8B-B14F-4D97-AF65-F5344CB8AC3E}">
        <p14:creationId xmlns:p14="http://schemas.microsoft.com/office/powerpoint/2010/main" val="3880641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Database Users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41538"/>
            <a:ext cx="5429081" cy="3649662"/>
          </a:xfrm>
        </p:spPr>
        <p:txBody>
          <a:bodyPr>
            <a:normAutofit lnSpcReduction="10000"/>
          </a:bodyPr>
          <a:lstStyle/>
          <a:p>
            <a:r>
              <a:rPr lang="en-US" sz="2800" dirty="0"/>
              <a:t>Customer</a:t>
            </a:r>
            <a:endParaRPr lang="en-US" sz="2400" dirty="0"/>
          </a:p>
          <a:p>
            <a:pPr lvl="1"/>
            <a:r>
              <a:rPr lang="en-US" sz="2200" dirty="0"/>
              <a:t>Membership account information</a:t>
            </a:r>
          </a:p>
          <a:p>
            <a:pPr lvl="1"/>
            <a:r>
              <a:rPr lang="en-US" sz="2200" dirty="0"/>
              <a:t>Rental/order history</a:t>
            </a:r>
          </a:p>
          <a:p>
            <a:pPr lvl="1"/>
            <a:r>
              <a:rPr lang="en-US" sz="2200"/>
              <a:t>Movie </a:t>
            </a:r>
            <a:r>
              <a:rPr lang="en-US" sz="2200" dirty="0"/>
              <a:t>searching</a:t>
            </a:r>
            <a:r>
              <a:rPr lang="en-US" sz="2200"/>
              <a:t> and review</a:t>
            </a:r>
            <a:endParaRPr lang="en-US" sz="2200" dirty="0"/>
          </a:p>
          <a:p>
            <a:r>
              <a:rPr lang="en-US" sz="2800" dirty="0"/>
              <a:t>Store</a:t>
            </a:r>
            <a:r>
              <a:rPr lang="en-US" sz="2400" dirty="0"/>
              <a:t> </a:t>
            </a:r>
            <a:r>
              <a:rPr lang="en-US" sz="2800" dirty="0"/>
              <a:t>Owner</a:t>
            </a:r>
            <a:endParaRPr lang="en-US" sz="2400" dirty="0"/>
          </a:p>
          <a:p>
            <a:pPr lvl="1"/>
            <a:r>
              <a:rPr lang="en-US" sz="2200" dirty="0"/>
              <a:t>Item condition</a:t>
            </a:r>
          </a:p>
          <a:p>
            <a:pPr lvl="1"/>
            <a:r>
              <a:rPr lang="en-US" sz="2200" dirty="0"/>
              <a:t>Movie format</a:t>
            </a:r>
          </a:p>
          <a:p>
            <a:pPr lvl="1"/>
            <a:r>
              <a:rPr lang="en-US" sz="2200" dirty="0"/>
              <a:t>Tracking promotion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3475" y="82957"/>
            <a:ext cx="793750" cy="793750"/>
          </a:xfrm>
          <a:prstGeom prst="rect">
            <a:avLst/>
          </a:prstGeom>
        </p:spPr>
      </p:pic>
      <p:pic>
        <p:nvPicPr>
          <p:cNvPr id="7" name="Content Placeholder 7"/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420100" y="4067175"/>
            <a:ext cx="1925637" cy="1937323"/>
          </a:xfrm>
          <a:prstGeom prst="rect">
            <a:avLst/>
          </a:prstGeom>
        </p:spPr>
      </p:pic>
      <p:pic>
        <p:nvPicPr>
          <p:cNvPr id="6" name="Content Placeholder 7"/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4463" y="2141538"/>
            <a:ext cx="2497137" cy="2497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697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spc="3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Challenges</a:t>
            </a:r>
            <a:endParaRPr lang="en-US" spc="3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3475" y="82957"/>
            <a:ext cx="793750" cy="79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003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Identifying Business Rules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2200" dirty="0">
                <a:cs typeface="Calibri"/>
              </a:rPr>
              <a:t>Setting up business rules and following </a:t>
            </a:r>
            <a:r>
              <a:rPr lang="en-US" sz="2200" dirty="0" smtClean="0">
                <a:cs typeface="Calibri"/>
              </a:rPr>
              <a:t>them</a:t>
            </a:r>
          </a:p>
          <a:p>
            <a:pPr lvl="1"/>
            <a:r>
              <a:rPr lang="en-US" sz="2200" dirty="0" smtClean="0">
                <a:cs typeface="Calibri"/>
              </a:rPr>
              <a:t>Rules </a:t>
            </a:r>
            <a:r>
              <a:rPr lang="en-US" sz="2200" dirty="0">
                <a:cs typeface="Calibri"/>
              </a:rPr>
              <a:t>kept </a:t>
            </a:r>
            <a:r>
              <a:rPr lang="en-US" sz="2200" dirty="0" smtClean="0">
                <a:cs typeface="Calibri"/>
              </a:rPr>
              <a:t>changing</a:t>
            </a:r>
          </a:p>
          <a:p>
            <a:r>
              <a:rPr lang="en-US" sz="2200" dirty="0" smtClean="0">
                <a:cs typeface="Calibri"/>
              </a:rPr>
              <a:t>Conceptualizing rules</a:t>
            </a:r>
            <a:endParaRPr lang="en-US" sz="2200" dirty="0">
              <a:cs typeface="Calibri"/>
            </a:endParaRPr>
          </a:p>
          <a:p>
            <a:r>
              <a:rPr lang="en-US" sz="2200" dirty="0">
                <a:cs typeface="Calibri"/>
              </a:rPr>
              <a:t>Starting as a streaming service and changing to renting physical copies</a:t>
            </a:r>
          </a:p>
          <a:p>
            <a:endParaRPr lang="en-US" sz="2200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4463" y="2141538"/>
            <a:ext cx="3649662" cy="3649662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3475" y="82957"/>
            <a:ext cx="793750" cy="79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066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TC103457452[[fn=Celestial]]</Template>
  <TotalTime>1327</TotalTime>
  <Words>357</Words>
  <Application>Microsoft Office PowerPoint</Application>
  <PresentationFormat>Widescreen</PresentationFormat>
  <Paragraphs>115</Paragraphs>
  <Slides>27</Slides>
  <Notes>1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Arial</vt:lpstr>
      <vt:lpstr>Calibri</vt:lpstr>
      <vt:lpstr>Calibri Light</vt:lpstr>
      <vt:lpstr>Segoe UI Light</vt:lpstr>
      <vt:lpstr>Celestial</vt:lpstr>
      <vt:lpstr>MOVIE Rental Store Database</vt:lpstr>
      <vt:lpstr>Introduction</vt:lpstr>
      <vt:lpstr>Initial business problems</vt:lpstr>
      <vt:lpstr>PowerPoint Presentation</vt:lpstr>
      <vt:lpstr>Additional/Modified business problems</vt:lpstr>
      <vt:lpstr>PowerPoint Presentation</vt:lpstr>
      <vt:lpstr>Database Users</vt:lpstr>
      <vt:lpstr>Challenges</vt:lpstr>
      <vt:lpstr>Challenges Identifying Business Rules</vt:lpstr>
      <vt:lpstr>Challenges Visualizing ERD</vt:lpstr>
      <vt:lpstr>Entity Relationship Diagrams Revisions</vt:lpstr>
      <vt:lpstr>Initial Diagram</vt:lpstr>
      <vt:lpstr>First Diagram Revision</vt:lpstr>
      <vt:lpstr>First Diagram Revision</vt:lpstr>
      <vt:lpstr>Second Diagram Revision</vt:lpstr>
      <vt:lpstr>Finalized Diagram</vt:lpstr>
      <vt:lpstr>Finalized Diagram</vt:lpstr>
      <vt:lpstr>Database Demonstration</vt:lpstr>
      <vt:lpstr>Insert Procedures</vt:lpstr>
      <vt:lpstr>INSERT Procedures</vt:lpstr>
      <vt:lpstr>Movie Search Procedure</vt:lpstr>
      <vt:lpstr>Movie Search Procedure</vt:lpstr>
      <vt:lpstr>DELETE Disc Procedure</vt:lpstr>
      <vt:lpstr>Top Nomination View</vt:lpstr>
      <vt:lpstr>Top Nomination View</vt:lpstr>
      <vt:lpstr>Other Implementations</vt:lpstr>
      <vt:lpstr>Thank you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MOVIE Rental Store Database</dc:title>
  <dc:creator>Piriya Saengsuwarn</dc:creator>
  <cp:lastModifiedBy>Piriya Saengsuwarn</cp:lastModifiedBy>
  <cp:revision>104</cp:revision>
  <dcterms:created xsi:type="dcterms:W3CDTF">2013-07-24T20:13:17Z</dcterms:created>
  <dcterms:modified xsi:type="dcterms:W3CDTF">2013-07-25T18:20:50Z</dcterms:modified>
</cp:coreProperties>
</file>